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(Avoid) Title, Subtitle, Bullet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1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(Avoid) Title, Subtitle, Bullets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47;p11"/>
          <p:cNvSpPr/>
          <p:nvPr/>
        </p:nvSpPr>
        <p:spPr>
          <a:xfrm>
            <a:off x="249" y="0"/>
            <a:ext cx="24384001" cy="13716000"/>
          </a:xfrm>
          <a:prstGeom prst="rect">
            <a:avLst/>
          </a:prstGeom>
          <a:solidFill>
            <a:srgbClr val="202124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Gr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eltekst"/>
          <p:cNvSpPr txBox="1"/>
          <p:nvPr>
            <p:ph type="title"/>
          </p:nvPr>
        </p:nvSpPr>
        <p:spPr>
          <a:xfrm>
            <a:off x="445599" y="1392998"/>
            <a:ext cx="17637600" cy="2015102"/>
          </a:xfrm>
          <a:prstGeom prst="rect">
            <a:avLst/>
          </a:prstGeom>
        </p:spPr>
        <p:txBody>
          <a:bodyPr/>
          <a:lstStyle>
            <a:lvl1pPr marL="165100" indent="-165100">
              <a:defRPr sz="6900">
                <a:solidFill>
                  <a:srgbClr val="66666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00" name="Google Shape;50;p12"/>
          <p:cNvSpPr txBox="1"/>
          <p:nvPr/>
        </p:nvSpPr>
        <p:spPr>
          <a:xfrm>
            <a:off x="21159201" y="583398"/>
            <a:ext cx="3224701" cy="9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1600">
                <a:solidFill>
                  <a:srgbClr val="D9D9D9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Proprietary + Confidential</a:t>
            </a:r>
          </a:p>
        </p:txBody>
      </p:sp>
      <p:sp>
        <p:nvSpPr>
          <p:cNvPr id="101" name="Dianummer"/>
          <p:cNvSpPr txBox="1"/>
          <p:nvPr>
            <p:ph type="sldNum" sz="quarter" idx="2"/>
          </p:nvPr>
        </p:nvSpPr>
        <p:spPr>
          <a:xfrm>
            <a:off x="16593389" y="12277560"/>
            <a:ext cx="881711" cy="870083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27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Re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eltekst"/>
          <p:cNvSpPr txBox="1"/>
          <p:nvPr>
            <p:ph type="title"/>
          </p:nvPr>
        </p:nvSpPr>
        <p:spPr>
          <a:xfrm>
            <a:off x="445599" y="1392998"/>
            <a:ext cx="17637600" cy="2015102"/>
          </a:xfrm>
          <a:prstGeom prst="rect">
            <a:avLst/>
          </a:prstGeom>
        </p:spPr>
        <p:txBody>
          <a:bodyPr/>
          <a:lstStyle>
            <a:lvl1pPr marL="165100" indent="-165100">
              <a:defRPr sz="6900">
                <a:solidFill>
                  <a:srgbClr val="666666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09" name="Google Shape;54;p13"/>
          <p:cNvSpPr txBox="1"/>
          <p:nvPr/>
        </p:nvSpPr>
        <p:spPr>
          <a:xfrm>
            <a:off x="21159201" y="583398"/>
            <a:ext cx="3224701" cy="9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1600">
                <a:solidFill>
                  <a:srgbClr val="D9D9D9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lvl1pPr>
          </a:lstStyle>
          <a:p>
            <a:pPr/>
            <a:r>
              <a:t>Proprietary + Confidential</a:t>
            </a:r>
          </a:p>
        </p:txBody>
      </p:sp>
      <p:sp>
        <p:nvSpPr>
          <p:cNvPr id="110" name="Dianummer"/>
          <p:cNvSpPr txBox="1"/>
          <p:nvPr>
            <p:ph type="sldNum" sz="quarter" idx="2"/>
          </p:nvPr>
        </p:nvSpPr>
        <p:spPr>
          <a:xfrm>
            <a:off x="16593389" y="12277560"/>
            <a:ext cx="881711" cy="870083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defRPr sz="27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(Avoid) Title, Subtitle, Bullets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4;p3" descr="Google Shape;14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"/>
            <a:ext cx="24383996" cy="13715997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eltekst"/>
          <p:cNvSpPr txBox="1"/>
          <p:nvPr>
            <p:ph type="title"/>
          </p:nvPr>
        </p:nvSpPr>
        <p:spPr>
          <a:xfrm>
            <a:off x="2155849" y="3641649"/>
            <a:ext cx="12287101" cy="3445501"/>
          </a:xfrm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202124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2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(Avoid) Title, Subtitle, Bullets_1_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19;p4" descr="Google Shape;19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"/>
            <a:ext cx="24383996" cy="13715997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eltekst"/>
          <p:cNvSpPr txBox="1"/>
          <p:nvPr>
            <p:ph type="title"/>
          </p:nvPr>
        </p:nvSpPr>
        <p:spPr>
          <a:xfrm>
            <a:off x="3883585" y="3641649"/>
            <a:ext cx="12287100" cy="3445501"/>
          </a:xfrm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202124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3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(Avoid) Title, Subtitle, Bullets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3;p5" descr="Google Shape;23;p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"/>
            <a:ext cx="24383996" cy="1371599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Titeltekst"/>
          <p:cNvSpPr txBox="1"/>
          <p:nvPr>
            <p:ph type="title"/>
          </p:nvPr>
        </p:nvSpPr>
        <p:spPr>
          <a:xfrm>
            <a:off x="2029899" y="3288724"/>
            <a:ext cx="12287101" cy="3445501"/>
          </a:xfrm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202124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4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(Avoid) Title, Subtitle, Bullet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48" name="Hoofdtekst - niveau één…"/>
          <p:cNvSpPr txBox="1"/>
          <p:nvPr>
            <p:ph type="body" sz="quarter" idx="1"/>
          </p:nvPr>
        </p:nvSpPr>
        <p:spPr>
          <a:xfrm>
            <a:off x="1598150" y="4832775"/>
            <a:ext cx="8437800" cy="5763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chemeClr val="accent3"/>
              </a:buClr>
              <a:defRPr>
                <a:solidFill>
                  <a:schemeClr val="accent3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accent3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accent3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accent3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accent3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9" name="Google Shape;31;p6"/>
          <p:cNvSpPr txBox="1"/>
          <p:nvPr>
            <p:ph type="body" sz="quarter" idx="13"/>
          </p:nvPr>
        </p:nvSpPr>
        <p:spPr>
          <a:xfrm>
            <a:off x="10915399" y="4832775"/>
            <a:ext cx="8437801" cy="5763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lr>
                <a:schemeClr val="accent3"/>
              </a:buClr>
              <a:defRPr>
                <a:solidFill>
                  <a:schemeClr val="accent3"/>
                </a:solidFill>
              </a:defRPr>
            </a:pPr>
          </a:p>
        </p:txBody>
      </p:sp>
      <p:sp>
        <p:nvSpPr>
          <p:cNvPr id="5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(Avoid) Title, Subtitle, Bullets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33;p7" descr="Google Shape;33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3996" cy="13715997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Titeltekst"/>
          <p:cNvSpPr txBox="1"/>
          <p:nvPr>
            <p:ph type="title"/>
          </p:nvPr>
        </p:nvSpPr>
        <p:spPr>
          <a:xfrm>
            <a:off x="3824449" y="5171199"/>
            <a:ext cx="16735202" cy="24888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Titeltekst</a:t>
            </a:r>
          </a:p>
        </p:txBody>
      </p:sp>
      <p:sp>
        <p:nvSpPr>
          <p:cNvPr id="5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(Avoid) Title, Subtitle, Bullets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37;p8" descr="Google Shape;37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3996" cy="13715997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eltekst"/>
          <p:cNvSpPr txBox="1"/>
          <p:nvPr>
            <p:ph type="title"/>
          </p:nvPr>
        </p:nvSpPr>
        <p:spPr>
          <a:xfrm>
            <a:off x="1958775" y="1962774"/>
            <a:ext cx="8334000" cy="21954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Titeltekst</a:t>
            </a:r>
          </a:p>
        </p:txBody>
      </p:sp>
      <p:sp>
        <p:nvSpPr>
          <p:cNvPr id="6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(Avoid) Title, Subtitle, Bullets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42;p9" descr="Google Shape;42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"/>
            <a:ext cx="24383996" cy="13715997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iteltekst"/>
          <p:cNvSpPr txBox="1"/>
          <p:nvPr>
            <p:ph type="title"/>
          </p:nvPr>
        </p:nvSpPr>
        <p:spPr>
          <a:xfrm>
            <a:off x="3850099" y="5171199"/>
            <a:ext cx="16709402" cy="2488801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7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(Avoid) Title, Subtitle, Bullets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2" descr="Google Shape;9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3996" cy="1371599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tekst"/>
          <p:cNvSpPr txBox="1"/>
          <p:nvPr>
            <p:ph type="title"/>
          </p:nvPr>
        </p:nvSpPr>
        <p:spPr>
          <a:xfrm>
            <a:off x="1366906" y="1128100"/>
            <a:ext cx="21862801" cy="181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4" name="Hoofdtekst - niveau één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" name="Dianummer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9pPr>
    </p:titleStyle>
    <p:bodyStyle>
      <a:lvl1pPr marL="4572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chemeClr val="accent1"/>
        </a:buClr>
        <a:buSzPts val="4000"/>
        <a:buFont typeface="Helvetica"/>
        <a:buChar char="●"/>
        <a:tabLst/>
        <a:defRPr b="0" baseline="0" cap="none" i="0" spc="0" strike="noStrike" sz="40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1pPr>
      <a:lvl2pPr marL="9144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chemeClr val="accent1"/>
        </a:buClr>
        <a:buSzPts val="4000"/>
        <a:buFont typeface="Helvetica"/>
        <a:buChar char="○"/>
        <a:tabLst/>
        <a:defRPr b="0" baseline="0" cap="none" i="0" spc="0" strike="noStrike" sz="40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2pPr>
      <a:lvl3pPr marL="13716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chemeClr val="accent1"/>
        </a:buClr>
        <a:buSzPts val="4000"/>
        <a:buFont typeface="Helvetica"/>
        <a:buChar char="■"/>
        <a:tabLst/>
        <a:defRPr b="0" baseline="0" cap="none" i="0" spc="0" strike="noStrike" sz="40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3pPr>
      <a:lvl4pPr marL="18288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chemeClr val="accent1"/>
        </a:buClr>
        <a:buSzPts val="4000"/>
        <a:buFont typeface="Helvetica"/>
        <a:buChar char="●"/>
        <a:tabLst/>
        <a:defRPr b="0" baseline="0" cap="none" i="0" spc="0" strike="noStrike" sz="40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4pPr>
      <a:lvl5pPr marL="22860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chemeClr val="accent1"/>
        </a:buClr>
        <a:buSzPts val="4000"/>
        <a:buFont typeface="Helvetica"/>
        <a:buChar char="○"/>
        <a:tabLst/>
        <a:defRPr b="0" baseline="0" cap="none" i="0" spc="0" strike="noStrike" sz="40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5pPr>
      <a:lvl6pPr marL="27432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chemeClr val="accent1"/>
        </a:buClr>
        <a:buSzPts val="4000"/>
        <a:buFont typeface="Helvetica"/>
        <a:buChar char="■"/>
        <a:tabLst/>
        <a:defRPr b="0" baseline="0" cap="none" i="0" spc="0" strike="noStrike" sz="40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6pPr>
      <a:lvl7pPr marL="32004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chemeClr val="accent1"/>
        </a:buClr>
        <a:buSzPts val="4000"/>
        <a:buFont typeface="Helvetica"/>
        <a:buChar char="●"/>
        <a:tabLst/>
        <a:defRPr b="0" baseline="0" cap="none" i="0" spc="0" strike="noStrike" sz="40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7pPr>
      <a:lvl8pPr marL="36576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chemeClr val="accent1"/>
        </a:buClr>
        <a:buSzPts val="4000"/>
        <a:buFont typeface="Helvetica"/>
        <a:buChar char="○"/>
        <a:tabLst/>
        <a:defRPr b="0" baseline="0" cap="none" i="0" spc="0" strike="noStrike" sz="40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8pPr>
      <a:lvl9pPr marL="4114800" marR="0" indent="-482600" algn="l" defTabSz="914400" rtl="0" latinLnBrk="0">
        <a:lnSpc>
          <a:spcPct val="125000"/>
        </a:lnSpc>
        <a:spcBef>
          <a:spcPts val="0"/>
        </a:spcBef>
        <a:spcAft>
          <a:spcPts val="0"/>
        </a:spcAft>
        <a:buClr>
          <a:schemeClr val="accent1"/>
        </a:buClr>
        <a:buSzPts val="4000"/>
        <a:buFont typeface="Helvetica"/>
        <a:buChar char="■"/>
        <a:tabLst/>
        <a:defRPr b="0" baseline="0" cap="none" i="0" spc="0" strike="noStrike" sz="4000" u="none">
          <a:solidFill>
            <a:schemeClr val="accent1"/>
          </a:solidFill>
          <a:uFillTx/>
          <a:latin typeface="Product Sans"/>
          <a:ea typeface="Product Sans"/>
          <a:cs typeface="Product Sans"/>
          <a:sym typeface="Product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60;p14"/>
          <p:cNvSpPr txBox="1"/>
          <p:nvPr>
            <p:ph type="title"/>
          </p:nvPr>
        </p:nvSpPr>
        <p:spPr>
          <a:xfrm>
            <a:off x="2155849" y="3641649"/>
            <a:ext cx="10412391" cy="3445501"/>
          </a:xfrm>
          <a:prstGeom prst="rect">
            <a:avLst/>
          </a:prstGeom>
        </p:spPr>
        <p:txBody>
          <a:bodyPr/>
          <a:lstStyle/>
          <a:p>
            <a:pPr/>
            <a:r>
              <a:t>Flutter on the Web in 2019</a:t>
            </a:r>
          </a:p>
        </p:txBody>
      </p:sp>
      <p:sp>
        <p:nvSpPr>
          <p:cNvPr id="120" name="Google Shape;61;p14"/>
          <p:cNvSpPr txBox="1"/>
          <p:nvPr/>
        </p:nvSpPr>
        <p:spPr>
          <a:xfrm>
            <a:off x="3831078" y="8850300"/>
            <a:ext cx="2315584" cy="127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2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Jeroen Meijer (Jay)</a:t>
            </a:r>
          </a:p>
          <a:p>
            <a:pPr>
              <a:lnSpc>
                <a:spcPct val="125000"/>
              </a:lnSpc>
              <a:defRPr sz="2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Flutter &amp; Dart GDE</a:t>
            </a:r>
          </a:p>
          <a:p>
            <a:pPr>
              <a:lnSpc>
                <a:spcPct val="125000"/>
              </a:lnSpc>
              <a:defRPr sz="2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@jfkdev</a:t>
            </a:r>
          </a:p>
        </p:txBody>
      </p:sp>
      <p:sp>
        <p:nvSpPr>
          <p:cNvPr id="121" name="Google Shape;62;p14"/>
          <p:cNvSpPr txBox="1"/>
          <p:nvPr/>
        </p:nvSpPr>
        <p:spPr>
          <a:xfrm>
            <a:off x="2155854" y="7087151"/>
            <a:ext cx="11988001" cy="108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4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&lt;p&gt;</a:t>
            </a:r>
            <a:r>
              <a:t> How well does it work? </a:t>
            </a: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&lt;/p&gt;</a:t>
            </a:r>
          </a:p>
        </p:txBody>
      </p:sp>
      <p:pic>
        <p:nvPicPr>
          <p:cNvPr id="122" name="Jeroen Profi Smile Transparent.png" descr="Jeroen Profi Smile Transparent.png"/>
          <p:cNvPicPr>
            <a:picLocks noChangeAspect="1"/>
          </p:cNvPicPr>
          <p:nvPr/>
        </p:nvPicPr>
        <p:blipFill>
          <a:blip r:embed="rId2">
            <a:extLst/>
          </a:blip>
          <a:srcRect l="0" t="393" r="0" b="21818"/>
          <a:stretch>
            <a:fillRect/>
          </a:stretch>
        </p:blipFill>
        <p:spPr>
          <a:xfrm>
            <a:off x="2155850" y="8783700"/>
            <a:ext cx="1411501" cy="1411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1"/>
                  <a:pt x="4833" y="21600"/>
                  <a:pt x="10797" y="21600"/>
                </a:cubicBezTo>
                <a:cubicBezTo>
                  <a:pt x="16761" y="21600"/>
                  <a:pt x="21600" y="16761"/>
                  <a:pt x="21600" y="10797"/>
                </a:cubicBezTo>
                <a:cubicBezTo>
                  <a:pt x="21600" y="4833"/>
                  <a:pt x="16761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3" name="Google Shape;282;p33" descr="Google Shape;282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0204" y="8980613"/>
            <a:ext cx="973024" cy="1017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21;p18"/>
          <p:cNvSpPr txBox="1"/>
          <p:nvPr>
            <p:ph type="title"/>
          </p:nvPr>
        </p:nvSpPr>
        <p:spPr>
          <a:xfrm>
            <a:off x="1366905" y="1128100"/>
            <a:ext cx="21862802" cy="1819501"/>
          </a:xfrm>
          <a:prstGeom prst="rect">
            <a:avLst/>
          </a:prstGeom>
        </p:spPr>
        <p:txBody>
          <a:bodyPr/>
          <a:lstStyle>
            <a:lvl1pPr defTabSz="886968">
              <a:defRPr sz="10476"/>
            </a:lvl1pPr>
          </a:lstStyle>
          <a:p>
            <a:pPr/>
            <a:r>
              <a:t>Final Notes &amp; Resources</a:t>
            </a:r>
          </a:p>
        </p:txBody>
      </p:sp>
      <p:sp>
        <p:nvSpPr>
          <p:cNvPr id="158" name="Google Shape;122;p18"/>
          <p:cNvSpPr txBox="1"/>
          <p:nvPr/>
        </p:nvSpPr>
        <p:spPr>
          <a:xfrm>
            <a:off x="1469574" y="3104202"/>
            <a:ext cx="21862802" cy="132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sz="6400">
                <a:solidFill>
                  <a:schemeClr val="accent1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“There’s a widget for that!”</a:t>
            </a:r>
          </a:p>
        </p:txBody>
      </p:sp>
      <p:sp>
        <p:nvSpPr>
          <p:cNvPr id="159" name="Google Shape;123;p18"/>
          <p:cNvSpPr txBox="1"/>
          <p:nvPr/>
        </p:nvSpPr>
        <p:spPr>
          <a:xfrm>
            <a:off x="1533812" y="4587105"/>
            <a:ext cx="14877278" cy="270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62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rPr>
                <a:solidFill>
                  <a:schemeClr val="accent3">
                    <a:lumOff val="37647"/>
                  </a:schemeClr>
                </a:solidFill>
              </a:rPr>
              <a:t>https://</a:t>
            </a:r>
            <a:r>
              <a:t>flutter.dev</a:t>
            </a:r>
          </a:p>
          <a:p>
            <a:pPr>
              <a:lnSpc>
                <a:spcPct val="125000"/>
              </a:lnSpc>
              <a:defRPr sz="62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rPr>
                <a:solidFill>
                  <a:schemeClr val="accent3">
                    <a:lumOff val="37647"/>
                  </a:schemeClr>
                </a:solidFill>
              </a:rPr>
              <a:t>https://</a:t>
            </a:r>
            <a:r>
              <a:t>fluttercommunity.dev</a:t>
            </a:r>
            <a:r>
              <a:rPr>
                <a:solidFill>
                  <a:schemeClr val="accent3">
                    <a:lumOff val="37647"/>
                  </a:schemeClr>
                </a:solidFill>
              </a:rPr>
              <a:t>/</a:t>
            </a:r>
            <a: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206;p28"/>
          <p:cNvSpPr txBox="1"/>
          <p:nvPr>
            <p:ph type="title"/>
          </p:nvPr>
        </p:nvSpPr>
        <p:spPr>
          <a:xfrm>
            <a:off x="3883584" y="3641649"/>
            <a:ext cx="6531570" cy="1904838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162" name="Google Shape;61;p14"/>
          <p:cNvSpPr txBox="1"/>
          <p:nvPr/>
        </p:nvSpPr>
        <p:spPr>
          <a:xfrm>
            <a:off x="5501931" y="8849599"/>
            <a:ext cx="2315585" cy="127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2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Jeroen Meijer (Jay)</a:t>
            </a:r>
          </a:p>
          <a:p>
            <a:pPr>
              <a:lnSpc>
                <a:spcPct val="125000"/>
              </a:lnSpc>
              <a:defRPr sz="2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Flutter &amp; Dart GDE</a:t>
            </a:r>
          </a:p>
          <a:p>
            <a:pPr>
              <a:lnSpc>
                <a:spcPct val="125000"/>
              </a:lnSpc>
              <a:defRPr sz="2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@jfkdev</a:t>
            </a:r>
          </a:p>
        </p:txBody>
      </p:sp>
      <p:pic>
        <p:nvPicPr>
          <p:cNvPr id="163" name="Jeroen Profi Smile Transparent.png" descr="Jeroen Profi Smile Transparent.png"/>
          <p:cNvPicPr>
            <a:picLocks noChangeAspect="1"/>
          </p:cNvPicPr>
          <p:nvPr/>
        </p:nvPicPr>
        <p:blipFill>
          <a:blip r:embed="rId2">
            <a:extLst/>
          </a:blip>
          <a:srcRect l="0" t="393" r="0" b="21818"/>
          <a:stretch>
            <a:fillRect/>
          </a:stretch>
        </p:blipFill>
        <p:spPr>
          <a:xfrm>
            <a:off x="3826704" y="8783000"/>
            <a:ext cx="1411501" cy="1411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1"/>
                  <a:pt x="4833" y="21600"/>
                  <a:pt x="10797" y="21600"/>
                </a:cubicBezTo>
                <a:cubicBezTo>
                  <a:pt x="16761" y="21600"/>
                  <a:pt x="21600" y="16761"/>
                  <a:pt x="21600" y="10797"/>
                </a:cubicBezTo>
                <a:cubicBezTo>
                  <a:pt x="21600" y="4833"/>
                  <a:pt x="16761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4" name="Google Shape;282;p33" descr="Google Shape;282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1058" y="8979912"/>
            <a:ext cx="973024" cy="101767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Google Shape;62;p14"/>
          <p:cNvSpPr txBox="1"/>
          <p:nvPr/>
        </p:nvSpPr>
        <p:spPr>
          <a:xfrm>
            <a:off x="3971683" y="5501903"/>
            <a:ext cx="11988001" cy="108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4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Slides and code available at </a:t>
            </a:r>
            <a:r>
              <a:rPr>
                <a:solidFill>
                  <a:schemeClr val="accent3">
                    <a:lumOff val="37647"/>
                  </a:schemeClr>
                </a:solidFill>
              </a:rPr>
              <a:t>https://</a:t>
            </a:r>
            <a:r>
              <a:t>jfk.dev</a:t>
            </a:r>
            <a:r>
              <a:rPr>
                <a:solidFill>
                  <a:schemeClr val="accent3">
                    <a:lumOff val="37647"/>
                  </a:schemeClr>
                </a:solidFill>
              </a:rPr>
              <a:t>/</a:t>
            </a:r>
            <a:r>
              <a:t>talks</a:t>
            </a:r>
          </a:p>
        </p:txBody>
      </p:sp>
      <p:pic>
        <p:nvPicPr>
          <p:cNvPr id="166" name="Google Shape;91;p16" descr="Google Shape;91;p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11325" y="8957482"/>
            <a:ext cx="607468" cy="60746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Google Shape;62;p14"/>
          <p:cNvSpPr txBox="1"/>
          <p:nvPr/>
        </p:nvSpPr>
        <p:spPr>
          <a:xfrm>
            <a:off x="12988683" y="8908806"/>
            <a:ext cx="3654809" cy="85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r">
              <a:lnSpc>
                <a:spcPct val="125000"/>
              </a:lnSpc>
              <a:defRPr sz="32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@jeroen-meijer</a:t>
            </a:r>
          </a:p>
        </p:txBody>
      </p:sp>
      <p:sp>
        <p:nvSpPr>
          <p:cNvPr id="168" name="Google Shape;62;p14"/>
          <p:cNvSpPr txBox="1"/>
          <p:nvPr/>
        </p:nvSpPr>
        <p:spPr>
          <a:xfrm>
            <a:off x="12987331" y="9625095"/>
            <a:ext cx="3654809" cy="85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algn="r">
              <a:lnSpc>
                <a:spcPct val="125000"/>
              </a:lnSpc>
              <a:defRPr sz="32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rPr>
                <a:solidFill>
                  <a:schemeClr val="accent3">
                    <a:lumOff val="37647"/>
                  </a:schemeClr>
                </a:solidFill>
              </a:rPr>
              <a:t>https://</a:t>
            </a:r>
            <a:r>
              <a:t>jfk.dev</a:t>
            </a:r>
          </a:p>
        </p:txBody>
      </p:sp>
      <p:pic>
        <p:nvPicPr>
          <p:cNvPr id="169" name="Afbeelding" descr="Afbeeldi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09973" y="9673772"/>
            <a:ext cx="607468" cy="607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48;p22"/>
          <p:cNvSpPr txBox="1"/>
          <p:nvPr>
            <p:ph type="title"/>
          </p:nvPr>
        </p:nvSpPr>
        <p:spPr>
          <a:xfrm>
            <a:off x="1958775" y="3543629"/>
            <a:ext cx="8334000" cy="1201705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4300"/>
            </a:lvl1pPr>
          </a:lstStyle>
          <a:p>
            <a:pPr/>
            <a:r>
              <a:t>Beautiful apps in record time.</a:t>
            </a:r>
          </a:p>
        </p:txBody>
      </p:sp>
      <p:sp>
        <p:nvSpPr>
          <p:cNvPr id="126" name="Google Shape;149;p22"/>
          <p:cNvSpPr txBox="1"/>
          <p:nvPr/>
        </p:nvSpPr>
        <p:spPr>
          <a:xfrm>
            <a:off x="1958775" y="4965734"/>
            <a:ext cx="8334000" cy="5176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01052" indent="-401052">
              <a:lnSpc>
                <a:spcPct val="125000"/>
              </a:lnSpc>
              <a:spcBef>
                <a:spcPts val="1100"/>
              </a:spcBef>
              <a:buSzPct val="100000"/>
              <a:buChar char="-"/>
              <a:defRPr sz="39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An open source cross-platform portable UI toolkit.</a:t>
            </a:r>
          </a:p>
          <a:p>
            <a:pPr marL="401052" indent="-401052">
              <a:lnSpc>
                <a:spcPct val="125000"/>
              </a:lnSpc>
              <a:spcBef>
                <a:spcPts val="1100"/>
              </a:spcBef>
              <a:buSzPct val="100000"/>
              <a:buChar char="-"/>
              <a:defRPr sz="39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Compiles to machine code.</a:t>
            </a:r>
          </a:p>
          <a:p>
            <a:pPr marL="401052" indent="-401052">
              <a:lnSpc>
                <a:spcPct val="120000"/>
              </a:lnSpc>
              <a:spcBef>
                <a:spcPts val="1100"/>
              </a:spcBef>
              <a:buSzPct val="100000"/>
              <a:buChar char="-"/>
              <a:defRPr sz="39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Custom graphics through with the Skia rendering engine.</a:t>
            </a:r>
          </a:p>
        </p:txBody>
      </p:sp>
      <p:sp>
        <p:nvSpPr>
          <p:cNvPr id="127" name="Google Shape;150;p22"/>
          <p:cNvSpPr txBox="1"/>
          <p:nvPr/>
        </p:nvSpPr>
        <p:spPr>
          <a:xfrm>
            <a:off x="1958775" y="1962774"/>
            <a:ext cx="8334000" cy="1633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sz="8200">
                <a:solidFill>
                  <a:schemeClr val="accent1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Flutter</a:t>
            </a:r>
          </a:p>
        </p:txBody>
      </p:sp>
      <p:pic>
        <p:nvPicPr>
          <p:cNvPr id="128" name="example2.gif" descr="example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70632" y="2405381"/>
            <a:ext cx="5046303" cy="8905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example1.gif" descr="example1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58430" y="1601217"/>
            <a:ext cx="5099223" cy="10513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97;p27"/>
          <p:cNvSpPr txBox="1"/>
          <p:nvPr>
            <p:ph type="body" idx="4294967295"/>
          </p:nvPr>
        </p:nvSpPr>
        <p:spPr>
          <a:xfrm>
            <a:off x="1545775" y="1832100"/>
            <a:ext cx="21415800" cy="1056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rgbClr val="89CA78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D55FDE"/>
                </a:solidFill>
              </a:rPr>
              <a:t>import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</a:t>
            </a:r>
            <a:r>
              <a:t>'package:flutter/material.dart'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;</a:t>
            </a:r>
            <a:endParaRPr>
              <a:solidFill>
                <a:schemeClr val="accent6">
                  <a:lumOff val="59667"/>
                </a:schemeClr>
              </a:solidFill>
            </a:endParaRP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rgbClr val="52ADF2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D55FDE"/>
                </a:solidFill>
              </a:rPr>
              <a:t>void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</a:t>
            </a:r>
            <a:r>
              <a:t>main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() </a:t>
            </a:r>
            <a:r>
              <a:rPr>
                <a:solidFill>
                  <a:srgbClr val="AAB1C0"/>
                </a:solidFill>
              </a:rPr>
              <a:t>=&gt;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</a:t>
            </a:r>
            <a:r>
              <a:t>runApp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(</a:t>
            </a:r>
            <a:r>
              <a:rPr>
                <a:solidFill>
                  <a:srgbClr val="E5C07B"/>
                </a:solidFill>
              </a:rPr>
              <a:t>MyApp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());</a:t>
            </a:r>
            <a:endParaRPr>
              <a:solidFill>
                <a:schemeClr val="accent6">
                  <a:lumOff val="59667"/>
                </a:schemeClr>
              </a:solidFill>
            </a:endParaRP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rgbClr val="E5C07B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rgbClr val="D55FDE"/>
                </a:solidFill>
              </a:rPr>
              <a:t>class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</a:t>
            </a:r>
            <a:r>
              <a:t>MyApp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</a:t>
            </a:r>
            <a:r>
              <a:rPr>
                <a:solidFill>
                  <a:srgbClr val="D55FDE"/>
                </a:solidFill>
              </a:rPr>
              <a:t>extends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</a:t>
            </a:r>
            <a:r>
              <a:t>StatelessWidget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{</a:t>
            </a:r>
            <a:endParaRPr>
              <a:solidFill>
                <a:schemeClr val="accent6">
                  <a:lumOff val="59667"/>
                </a:schemeClr>
              </a:solidFill>
            </a:endParaRP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rgbClr val="D55FDE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chemeClr val="accent6">
                    <a:lumOff val="59667"/>
                  </a:schemeClr>
                </a:solidFill>
              </a:rPr>
              <a:t>  </a:t>
            </a:r>
            <a:r>
              <a:t>@override</a:t>
            </a:r>
            <a:endParaRPr>
              <a:solidFill>
                <a:schemeClr val="accent6">
                  <a:lumOff val="59667"/>
                </a:schemeClr>
              </a:solidFill>
            </a:endParaRP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rgbClr val="E5C07B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chemeClr val="accent6">
                    <a:lumOff val="59667"/>
                  </a:schemeClr>
                </a:solidFill>
              </a:rPr>
              <a:t>  </a:t>
            </a:r>
            <a:r>
              <a:t>Widget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</a:t>
            </a:r>
            <a:r>
              <a:rPr>
                <a:solidFill>
                  <a:srgbClr val="52ADF2"/>
                </a:solidFill>
              </a:rPr>
              <a:t>build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(</a:t>
            </a:r>
            <a:r>
              <a:t>BuildContext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context) {</a:t>
            </a:r>
            <a:endParaRPr>
              <a:solidFill>
                <a:schemeClr val="accent6">
                  <a:lumOff val="59667"/>
                </a:schemeClr>
              </a:solidFill>
            </a:endParaRP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rgbClr val="E5C07B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chemeClr val="accent6">
                    <a:lumOff val="59667"/>
                  </a:schemeClr>
                </a:solidFill>
              </a:rPr>
              <a:t>    </a:t>
            </a:r>
            <a:r>
              <a:rPr>
                <a:solidFill>
                  <a:srgbClr val="D55FDE"/>
                </a:solidFill>
              </a:rPr>
              <a:t>return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</a:t>
            </a:r>
            <a:r>
              <a:t>MaterialApp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(</a:t>
            </a:r>
            <a:endParaRPr>
              <a:solidFill>
                <a:schemeClr val="accent6">
                  <a:lumOff val="59667"/>
                </a:schemeClr>
              </a:solidFill>
            </a:endParaRP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rgbClr val="89CA78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chemeClr val="accent6">
                    <a:lumOff val="59667"/>
                  </a:schemeClr>
                </a:solidFill>
              </a:rPr>
              <a:t>      title</a:t>
            </a:r>
            <a:r>
              <a:rPr>
                <a:solidFill>
                  <a:srgbClr val="D55FDE"/>
                </a:solidFill>
              </a:rPr>
              <a:t>: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</a:t>
            </a:r>
            <a:r>
              <a:t>'Welcome to Flutter'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,</a:t>
            </a:r>
            <a:endParaRPr>
              <a:solidFill>
                <a:schemeClr val="accent6">
                  <a:lumOff val="59667"/>
                </a:schemeClr>
              </a:solidFill>
            </a:endParaRP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home</a:t>
            </a:r>
            <a:r>
              <a:rPr>
                <a:solidFill>
                  <a:srgbClr val="D55FDE"/>
                </a:solidFill>
              </a:rPr>
              <a:t>:</a:t>
            </a:r>
            <a:r>
              <a:t> </a:t>
            </a:r>
            <a:r>
              <a:rPr>
                <a:solidFill>
                  <a:srgbClr val="E5C07B"/>
                </a:solidFill>
              </a:rPr>
              <a:t>Scaffold</a:t>
            </a:r>
            <a:r>
              <a:t>(</a:t>
            </a: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appBar</a:t>
            </a:r>
            <a:r>
              <a:rPr>
                <a:solidFill>
                  <a:srgbClr val="D55FDE"/>
                </a:solidFill>
              </a:rPr>
              <a:t>:</a:t>
            </a:r>
            <a:r>
              <a:t> </a:t>
            </a:r>
            <a:r>
              <a:rPr>
                <a:solidFill>
                  <a:srgbClr val="E5C07B"/>
                </a:solidFill>
              </a:rPr>
              <a:t>AppBar</a:t>
            </a:r>
            <a:r>
              <a:t>(</a:t>
            </a: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rgbClr val="89CA78"/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rPr>
                <a:solidFill>
                  <a:schemeClr val="accent6">
                    <a:lumOff val="59667"/>
                  </a:schemeClr>
                </a:solidFill>
              </a:rPr>
              <a:t>          title</a:t>
            </a:r>
            <a:r>
              <a:rPr>
                <a:solidFill>
                  <a:srgbClr val="D55FDE"/>
                </a:solidFill>
              </a:rPr>
              <a:t>: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 </a:t>
            </a:r>
            <a:r>
              <a:rPr>
                <a:solidFill>
                  <a:srgbClr val="E5C07B"/>
                </a:solidFill>
              </a:rPr>
              <a:t>Text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(</a:t>
            </a:r>
            <a:r>
              <a:t>'Welcome to Flutter'</a:t>
            </a:r>
            <a:r>
              <a:rPr>
                <a:solidFill>
                  <a:schemeClr val="accent6">
                    <a:lumOff val="59667"/>
                  </a:schemeClr>
                </a:solidFill>
              </a:rPr>
              <a:t>),</a:t>
            </a:r>
            <a:endParaRPr>
              <a:solidFill>
                <a:schemeClr val="accent6">
                  <a:lumOff val="59667"/>
                </a:schemeClr>
              </a:solidFill>
            </a:endParaRP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),</a:t>
            </a: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body</a:t>
            </a:r>
            <a:r>
              <a:rPr>
                <a:solidFill>
                  <a:srgbClr val="D55FDE"/>
                </a:solidFill>
              </a:rPr>
              <a:t>:</a:t>
            </a:r>
            <a:r>
              <a:t> </a:t>
            </a:r>
            <a:r>
              <a:rPr>
                <a:solidFill>
                  <a:srgbClr val="E5C07B"/>
                </a:solidFill>
              </a:rPr>
              <a:t>Center</a:t>
            </a:r>
            <a:r>
              <a:t>(</a:t>
            </a: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  child</a:t>
            </a:r>
            <a:r>
              <a:rPr>
                <a:solidFill>
                  <a:srgbClr val="D55FDE"/>
                </a:solidFill>
              </a:rPr>
              <a:t>:</a:t>
            </a:r>
            <a:r>
              <a:t> </a:t>
            </a:r>
            <a:r>
              <a:rPr>
                <a:solidFill>
                  <a:srgbClr val="E5C07B"/>
                </a:solidFill>
              </a:rPr>
              <a:t>Text</a:t>
            </a:r>
            <a:r>
              <a:t>(</a:t>
            </a:r>
            <a:r>
              <a:rPr>
                <a:solidFill>
                  <a:srgbClr val="89CA78"/>
                </a:solidFill>
              </a:rPr>
              <a:t>'Hello World'</a:t>
            </a:r>
            <a:r>
              <a:t>),</a:t>
            </a: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  ),</a:t>
            </a: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  ),</a:t>
            </a: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  );</a:t>
            </a: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  }</a:t>
            </a:r>
          </a:p>
          <a:p>
            <a:pPr marL="0" indent="0" defTabSz="457200">
              <a:lnSpc>
                <a:spcPts val="6100"/>
              </a:lnSpc>
              <a:buClrTx/>
              <a:buSzTx/>
              <a:buFontTx/>
              <a:buNone/>
              <a:defRPr sz="3400">
                <a:solidFill>
                  <a:schemeClr val="accent6">
                    <a:lumOff val="59667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21;p18"/>
          <p:cNvSpPr txBox="1"/>
          <p:nvPr>
            <p:ph type="title"/>
          </p:nvPr>
        </p:nvSpPr>
        <p:spPr>
          <a:xfrm>
            <a:off x="1366905" y="1128100"/>
            <a:ext cx="21862802" cy="1819501"/>
          </a:xfrm>
          <a:prstGeom prst="rect">
            <a:avLst/>
          </a:prstGeom>
        </p:spPr>
        <p:txBody>
          <a:bodyPr/>
          <a:lstStyle>
            <a:lvl1pPr defTabSz="886968">
              <a:defRPr sz="10476"/>
            </a:lvl1pPr>
          </a:lstStyle>
          <a:p>
            <a:pPr/>
            <a:r>
              <a:t>Dart</a:t>
            </a:r>
          </a:p>
        </p:txBody>
      </p:sp>
      <p:sp>
        <p:nvSpPr>
          <p:cNvPr id="134" name="Google Shape;123;p18"/>
          <p:cNvSpPr txBox="1"/>
          <p:nvPr/>
        </p:nvSpPr>
        <p:spPr>
          <a:xfrm>
            <a:off x="1520909" y="3669126"/>
            <a:ext cx="8467163" cy="305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General purpose language.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Familiar syntax.</a:t>
            </a:r>
          </a:p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Allows for Hot Reload.</a:t>
            </a:r>
          </a:p>
        </p:txBody>
      </p:sp>
      <p:sp>
        <p:nvSpPr>
          <p:cNvPr id="135" name="Google Shape;123;p18"/>
          <p:cNvSpPr txBox="1"/>
          <p:nvPr/>
        </p:nvSpPr>
        <p:spPr>
          <a:xfrm>
            <a:off x="12531179" y="11924126"/>
            <a:ext cx="7191871" cy="1074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125000"/>
              </a:lnSpc>
              <a:defRPr sz="39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* will probably be important later</a:t>
            </a:r>
          </a:p>
        </p:txBody>
      </p:sp>
      <p:pic>
        <p:nvPicPr>
          <p:cNvPr id="136" name="dart_platforms.jpg" descr="dart_platform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78632" y="1851835"/>
            <a:ext cx="15229237" cy="761461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Google Shape;123;p18"/>
          <p:cNvSpPr txBox="1"/>
          <p:nvPr/>
        </p:nvSpPr>
        <p:spPr>
          <a:xfrm>
            <a:off x="22313782" y="7439495"/>
            <a:ext cx="616130" cy="107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125000"/>
              </a:lnSpc>
              <a:defRPr sz="39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43;p21"/>
          <p:cNvSpPr txBox="1"/>
          <p:nvPr/>
        </p:nvSpPr>
        <p:spPr>
          <a:xfrm>
            <a:off x="2029899" y="3288724"/>
            <a:ext cx="12287102" cy="344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defRPr sz="10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Flutter for Web</a:t>
            </a:r>
          </a:p>
          <a:p>
            <a:pPr>
              <a:defRPr sz="10000">
                <a:solidFill>
                  <a:srgbClr val="202124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(Hummingbird)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21;p18"/>
          <p:cNvSpPr txBox="1"/>
          <p:nvPr>
            <p:ph type="title"/>
          </p:nvPr>
        </p:nvSpPr>
        <p:spPr>
          <a:xfrm>
            <a:off x="1366905" y="1128100"/>
            <a:ext cx="21862802" cy="1819501"/>
          </a:xfrm>
          <a:prstGeom prst="rect">
            <a:avLst/>
          </a:prstGeom>
        </p:spPr>
        <p:txBody>
          <a:bodyPr/>
          <a:lstStyle>
            <a:lvl1pPr defTabSz="886968">
              <a:defRPr sz="10476"/>
            </a:lvl1pPr>
          </a:lstStyle>
          <a:p>
            <a:pPr/>
            <a:r>
              <a:t>Under the Hood</a:t>
            </a:r>
          </a:p>
        </p:txBody>
      </p:sp>
      <p:pic>
        <p:nvPicPr>
          <p:cNvPr id="142" name="web_architecture_stack.png" descr="web_architecture_stack.png"/>
          <p:cNvPicPr>
            <a:picLocks noChangeAspect="1"/>
          </p:cNvPicPr>
          <p:nvPr/>
        </p:nvPicPr>
        <p:blipFill>
          <a:blip r:embed="rId2">
            <a:alphaModFix amt="80175"/>
            <a:extLst/>
          </a:blip>
          <a:stretch>
            <a:fillRect/>
          </a:stretch>
        </p:blipFill>
        <p:spPr>
          <a:xfrm>
            <a:off x="11665648" y="3095152"/>
            <a:ext cx="8855813" cy="8177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mobile_architecture_stack.png" descr="mobile_architecture_st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9842" y="2967791"/>
            <a:ext cx="8948564" cy="7457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21;p18"/>
          <p:cNvSpPr txBox="1"/>
          <p:nvPr>
            <p:ph type="title"/>
          </p:nvPr>
        </p:nvSpPr>
        <p:spPr>
          <a:xfrm>
            <a:off x="1366905" y="1128100"/>
            <a:ext cx="9051114" cy="1819501"/>
          </a:xfrm>
          <a:prstGeom prst="rect">
            <a:avLst/>
          </a:prstGeom>
        </p:spPr>
        <p:txBody>
          <a:bodyPr/>
          <a:lstStyle>
            <a:lvl1pPr defTabSz="886968">
              <a:defRPr sz="10476"/>
            </a:lvl1pPr>
          </a:lstStyle>
          <a:p>
            <a:pPr/>
            <a:r>
              <a:t>Does it work?</a:t>
            </a:r>
          </a:p>
        </p:txBody>
      </p:sp>
      <p:sp>
        <p:nvSpPr>
          <p:cNvPr id="146" name="Google Shape;123;p18"/>
          <p:cNvSpPr txBox="1"/>
          <p:nvPr/>
        </p:nvSpPr>
        <p:spPr>
          <a:xfrm>
            <a:off x="1520909" y="3669126"/>
            <a:ext cx="9935106" cy="2266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24036" indent="-411336">
              <a:lnSpc>
                <a:spcPct val="125000"/>
              </a:lnSpc>
              <a:buSzPct val="100000"/>
              <a:buChar char="-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Yes.</a:t>
            </a:r>
          </a:p>
          <a:p>
            <a:pPr marL="424036" indent="-411336">
              <a:lnSpc>
                <a:spcPct val="125000"/>
              </a:lnSpc>
              <a:buSzPct val="100000"/>
              <a:buChar char=" 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Mostly.</a:t>
            </a:r>
          </a:p>
        </p:txBody>
      </p:sp>
      <p:pic>
        <p:nvPicPr>
          <p:cNvPr id="147" name="web_example1.mov" descr="web_example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264207" y="377705"/>
            <a:ext cx="11852728" cy="1105985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oogle Shape;123;p18"/>
          <p:cNvSpPr txBox="1"/>
          <p:nvPr/>
        </p:nvSpPr>
        <p:spPr>
          <a:xfrm>
            <a:off x="14141766" y="11578254"/>
            <a:ext cx="4097610" cy="983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algn="ctr">
              <a:lnSpc>
                <a:spcPct val="125000"/>
              </a:lnSpc>
              <a:defRPr sz="38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rPr>
                <a:solidFill>
                  <a:schemeClr val="accent3">
                    <a:lumOff val="37647"/>
                  </a:schemeClr>
                </a:solidFill>
              </a:rPr>
              <a:t>https://</a:t>
            </a:r>
            <a:r>
              <a:t>jfk.dev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8800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147"/>
                </p:tgtEl>
              </p:cMediaNode>
            </p:video>
          </p:childTnLst>
        </p:cTn>
      </p:par>
    </p:tnLst>
    <p:bldLst>
      <p:bldP build="p" bldLvl="5" animBg="1" rev="0" advAuto="0" spid="146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21;p18"/>
          <p:cNvSpPr txBox="1"/>
          <p:nvPr>
            <p:ph type="title"/>
          </p:nvPr>
        </p:nvSpPr>
        <p:spPr>
          <a:xfrm>
            <a:off x="1366905" y="1128100"/>
            <a:ext cx="21862802" cy="1819501"/>
          </a:xfrm>
          <a:prstGeom prst="rect">
            <a:avLst/>
          </a:prstGeom>
        </p:spPr>
        <p:txBody>
          <a:bodyPr/>
          <a:lstStyle>
            <a:lvl1pPr defTabSz="886968">
              <a:defRPr sz="10476"/>
            </a:lvl1pPr>
          </a:lstStyle>
          <a:p>
            <a:pPr/>
            <a:r>
              <a:t>Limitations</a:t>
            </a:r>
          </a:p>
        </p:txBody>
      </p:sp>
      <p:sp>
        <p:nvSpPr>
          <p:cNvPr id="151" name="Google Shape;123;p18"/>
          <p:cNvSpPr txBox="1"/>
          <p:nvPr/>
        </p:nvSpPr>
        <p:spPr>
          <a:xfrm>
            <a:off x="1520909" y="3669126"/>
            <a:ext cx="17921337" cy="656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24036" indent="-411336">
              <a:lnSpc>
                <a:spcPct val="125000"/>
              </a:lnSpc>
              <a:buSzPct val="100000"/>
              <a:buChar char="- 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Still in technical preview.</a:t>
            </a:r>
          </a:p>
          <a:p>
            <a:pPr marL="424036" indent="-411336">
              <a:lnSpc>
                <a:spcPct val="125000"/>
              </a:lnSpc>
              <a:buSzPct val="100000"/>
              <a:buChar char="- 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Flutter framework in Dart is fully supported.</a:t>
            </a:r>
          </a:p>
          <a:p>
            <a:pPr marL="424036" indent="-411336">
              <a:lnSpc>
                <a:spcPct val="125000"/>
              </a:lnSpc>
              <a:buSzPct val="100000"/>
              <a:buChar char="- 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Performance not as good as on mobile.</a:t>
            </a:r>
          </a:p>
          <a:p>
            <a:pPr marL="424036" indent="-411336">
              <a:lnSpc>
                <a:spcPct val="125000"/>
              </a:lnSpc>
              <a:buSzPct val="100000"/>
              <a:buChar char="- 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Pure Dart packages will mostly work.</a:t>
            </a:r>
          </a:p>
          <a:p>
            <a:pPr marL="424036" indent="-411336">
              <a:lnSpc>
                <a:spcPct val="125000"/>
              </a:lnSpc>
              <a:buSzPct val="100000"/>
              <a:buChar char="- 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Most plugins aren’t updated yet (but will be soon).</a:t>
            </a:r>
          </a:p>
          <a:p>
            <a:pPr marL="424036" indent="-411336">
              <a:lnSpc>
                <a:spcPct val="125000"/>
              </a:lnSpc>
              <a:buSzPct val="100000"/>
              <a:buChar char="- "/>
              <a:defRPr sz="47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Glitches might occur in rendering (workarounds possible).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21;p18"/>
          <p:cNvSpPr txBox="1"/>
          <p:nvPr>
            <p:ph type="title"/>
          </p:nvPr>
        </p:nvSpPr>
        <p:spPr>
          <a:xfrm>
            <a:off x="1366905" y="1128100"/>
            <a:ext cx="21862802" cy="1819501"/>
          </a:xfrm>
          <a:prstGeom prst="rect">
            <a:avLst/>
          </a:prstGeom>
        </p:spPr>
        <p:txBody>
          <a:bodyPr/>
          <a:lstStyle>
            <a:lvl1pPr defTabSz="886968">
              <a:defRPr sz="10476"/>
            </a:lvl1pPr>
          </a:lstStyle>
          <a:p>
            <a:pPr/>
            <a:r>
              <a:t>Progress</a:t>
            </a:r>
          </a:p>
        </p:txBody>
      </p:sp>
      <p:sp>
        <p:nvSpPr>
          <p:cNvPr id="154" name="Google Shape;122;p18"/>
          <p:cNvSpPr txBox="1"/>
          <p:nvPr/>
        </p:nvSpPr>
        <p:spPr>
          <a:xfrm>
            <a:off x="1469574" y="3104202"/>
            <a:ext cx="21862802" cy="132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sz="6400">
                <a:solidFill>
                  <a:schemeClr val="accent1"/>
                </a:solidFill>
                <a:latin typeface="Product Sans"/>
                <a:ea typeface="Product Sans"/>
                <a:cs typeface="Product Sans"/>
                <a:sym typeface="Product Sans"/>
              </a:defRPr>
            </a:lvl1pPr>
          </a:lstStyle>
          <a:p>
            <a:pPr/>
            <a:r>
              <a:t>Everything is open source</a:t>
            </a:r>
          </a:p>
        </p:txBody>
      </p:sp>
      <p:sp>
        <p:nvSpPr>
          <p:cNvPr id="155" name="Google Shape;123;p18"/>
          <p:cNvSpPr txBox="1"/>
          <p:nvPr/>
        </p:nvSpPr>
        <p:spPr>
          <a:xfrm>
            <a:off x="1434441" y="6194850"/>
            <a:ext cx="16325955" cy="13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25000"/>
              </a:lnSpc>
              <a:defRPr sz="6200">
                <a:solidFill>
                  <a:schemeClr val="accent3"/>
                </a:solidFill>
                <a:latin typeface="Product Sans"/>
                <a:ea typeface="Product Sans"/>
                <a:cs typeface="Product Sans"/>
                <a:sym typeface="Product Sans"/>
              </a:defRPr>
            </a:pPr>
            <a:r>
              <a:t>Check out </a:t>
            </a:r>
            <a:r>
              <a:rPr>
                <a:solidFill>
                  <a:schemeClr val="accent3">
                    <a:lumOff val="37647"/>
                  </a:schemeClr>
                </a:solidFill>
              </a:rPr>
              <a:t>https://</a:t>
            </a:r>
            <a:r>
              <a:t>github.com/flutter/</a:t>
            </a:r>
            <a:r>
              <a:rPr>
                <a:solidFill>
                  <a:schemeClr val="accent1"/>
                </a:solidFill>
              </a:rPr>
              <a:t>flutter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0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SC Master">
  <a:themeElements>
    <a:clrScheme name="DSC 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DSC Master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SC 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SC Master">
  <a:themeElements>
    <a:clrScheme name="DSC 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DSC Master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SC 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